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343" r:id="rId6"/>
    <p:sldId id="344" r:id="rId7"/>
    <p:sldId id="345" r:id="rId8"/>
    <p:sldId id="346" r:id="rId9"/>
    <p:sldId id="347" r:id="rId10"/>
    <p:sldId id="339" r:id="rId11"/>
    <p:sldId id="341" r:id="rId12"/>
    <p:sldId id="340" r:id="rId13"/>
    <p:sldId id="342" r:id="rId14"/>
    <p:sldId id="348" r:id="rId15"/>
    <p:sldId id="268" r:id="rId16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orient="horz" pos="4065">
          <p15:clr>
            <a:srgbClr val="A4A3A4"/>
          </p15:clr>
        </p15:guide>
        <p15:guide id="3" orient="horz" pos="709">
          <p15:clr>
            <a:srgbClr val="A4A3A4"/>
          </p15:clr>
        </p15:guide>
        <p15:guide id="4" pos="2880">
          <p15:clr>
            <a:srgbClr val="A4A3A4"/>
          </p15:clr>
        </p15:guide>
        <p15:guide id="5" orient="horz" pos="365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A5D6E3"/>
    <a:srgbClr val="76C0D4"/>
    <a:srgbClr val="8BB7FF"/>
    <a:srgbClr val="50AEC8"/>
    <a:srgbClr val="79C1D5"/>
    <a:srgbClr val="5B89C1"/>
    <a:srgbClr val="5283BE"/>
    <a:srgbClr val="97B5D9"/>
    <a:srgbClr val="AAC2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35" autoAdjust="0"/>
    <p:restoredTop sz="88539" autoAdjust="0"/>
  </p:normalViewPr>
  <p:slideViewPr>
    <p:cSldViewPr>
      <p:cViewPr>
        <p:scale>
          <a:sx n="130" d="100"/>
          <a:sy n="130" d="100"/>
        </p:scale>
        <p:origin x="-1074" y="240"/>
      </p:cViewPr>
      <p:guideLst>
        <p:guide orient="horz" pos="2160"/>
        <p:guide orient="horz" pos="4065"/>
        <p:guide orient="horz" pos="709"/>
        <p:guide orient="horz" pos="3657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434A-D895-430C-AAE3-010E58B4A5D3}" type="datetimeFigureOut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599D6F-6914-44B3-BAC5-F801858112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17928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4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E42E9-9779-4EB1-A4E7-DC2A33AE97F9}" type="datetimeFigureOut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996AB9-55DC-445E-98F1-083156B566B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9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19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021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4579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9563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996AB9-55DC-445E-98F1-083156B566B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831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EE873-B126-4470-908A-236855859A26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241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18C72-0370-4AD1-AE20-4F15CF520E32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344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403C5-5F23-42E0-BA0B-6D64D76B5D9F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2051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D801-2CCC-4546-85CA-F8B6A8D2F67A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2552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4BED-A048-40B4-80F6-BBEAAD6B8F6C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086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F8FA7-1DFF-4E45-AFC9-BC0889776265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8558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03F87-59EB-43CC-9455-2DF7B47E554E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24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9FD4A-B6B0-44D0-9EAD-680DB59CA056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997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94342D-A9C9-421E-8269-A483224EFD3B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635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03AC9D-2678-4BA3-B24D-62FEB7954F84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7235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6101E3-4813-4238-AEB6-0004BDD659B9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2358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215A3-146C-4A20-83CB-E4B6D72044D7}" type="datetime1">
              <a:rPr lang="ko-KR" altLang="en-US" smtClean="0"/>
              <a:t>2021-11-04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F1735-76E7-4572-8B2E-9E571AA161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50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0">
            <a:extLst>
              <a:ext uri="{FF2B5EF4-FFF2-40B4-BE49-F238E27FC236}">
                <a16:creationId xmlns:a16="http://schemas.microsoft.com/office/drawing/2014/main" xmlns="" id="{2DCEA000-D289-4EF4-A734-FC6F45D2314B}"/>
              </a:ext>
            </a:extLst>
          </p:cNvPr>
          <p:cNvGrpSpPr/>
          <p:nvPr/>
        </p:nvGrpSpPr>
        <p:grpSpPr>
          <a:xfrm>
            <a:off x="205390" y="807350"/>
            <a:ext cx="8712968" cy="678586"/>
            <a:chOff x="157020" y="3061083"/>
            <a:chExt cx="8712968" cy="67858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7B794F71-B286-46DF-B6BB-A599C6C62D0C}"/>
                </a:ext>
              </a:extLst>
            </p:cNvPr>
            <p:cNvSpPr/>
            <p:nvPr/>
          </p:nvSpPr>
          <p:spPr>
            <a:xfrm>
              <a:off x="157020" y="3061083"/>
              <a:ext cx="871296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330325" eaLnBrk="0" latinLnBrk="0" hangingPunct="0">
                <a:buSzPct val="100000"/>
                <a:defRPr/>
              </a:pPr>
              <a:r>
                <a:rPr lang="ko-KR" altLang="en-US" sz="2000" kern="0" dirty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「지능화 파일럿 </a:t>
              </a:r>
              <a:r>
                <a:rPr lang="ko-KR" altLang="en-US" sz="2000" kern="0">
                  <a:gradFill>
                    <a:gsLst>
                      <a:gs pos="0">
                        <a:srgbClr val="1F497D">
                          <a:lumMod val="50000"/>
                        </a:srgbClr>
                      </a:gs>
                      <a:gs pos="100000">
                        <a:srgbClr val="004D86"/>
                      </a:gs>
                    </a:gsLst>
                    <a:lin ang="5400000" scaled="0"/>
                  </a:gradFill>
                  <a:latin typeface="HY헤드라인M" panose="02030600000101010101" pitchFamily="18" charset="-127"/>
                  <a:ea typeface="HY헤드라인M" panose="02030600000101010101" pitchFamily="18" charset="-127"/>
                </a:rPr>
                <a:t>프로젝트」프로젝트 설계</a:t>
              </a:r>
              <a:endParaRPr lang="en-US" altLang="ko-KR" sz="20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6E058587-107D-4BD4-940A-D86F73E1D0D0}"/>
                </a:ext>
              </a:extLst>
            </p:cNvPr>
            <p:cNvSpPr/>
            <p:nvPr/>
          </p:nvSpPr>
          <p:spPr>
            <a:xfrm>
              <a:off x="899592" y="3278004"/>
              <a:ext cx="59855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330325" eaLnBrk="0" latinLnBrk="0" hangingPunct="0">
                <a:buSzPct val="100000"/>
                <a:defRPr/>
              </a:pPr>
              <a:endParaRPr lang="ko-KR" altLang="en-US" sz="24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7BFCAF9A-328B-48C6-8CA3-8371B22412AE}"/>
              </a:ext>
            </a:extLst>
          </p:cNvPr>
          <p:cNvSpPr/>
          <p:nvPr/>
        </p:nvSpPr>
        <p:spPr>
          <a:xfrm>
            <a:off x="179913" y="3955257"/>
            <a:ext cx="87129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en-US" altLang="ko-KR" sz="2400" kern="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2021.  </a:t>
            </a:r>
            <a:r>
              <a:rPr lang="en-US" altLang="ko-KR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11.  04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xmlns="" id="{65DC8246-BB7A-4724-8E53-DC111B95C5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6448443" y="6336267"/>
            <a:ext cx="2715963" cy="5025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348A6EF-FA5B-4986-B0E6-1FB988DF7F77}"/>
              </a:ext>
            </a:extLst>
          </p:cNvPr>
          <p:cNvSpPr/>
          <p:nvPr/>
        </p:nvSpPr>
        <p:spPr>
          <a:xfrm>
            <a:off x="611560" y="1916832"/>
            <a:ext cx="804812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CNN </a:t>
            </a:r>
            <a:r>
              <a:rPr lang="ko-KR" altLang="en-US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모델을 이용한 </a:t>
            </a:r>
            <a:r>
              <a:rPr lang="en-US" altLang="ko-KR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3</a:t>
            </a:r>
            <a:r>
              <a:rPr lang="ko-KR" altLang="en-US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상의 </a:t>
            </a:r>
            <a:r>
              <a:rPr lang="ko-KR" altLang="en-US" sz="2800" kern="0" dirty="0" err="1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계전</a:t>
            </a:r>
            <a:r>
              <a:rPr lang="en-US" altLang="ko-KR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, </a:t>
            </a:r>
            <a:r>
              <a:rPr lang="ko-KR" altLang="en-US" sz="28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계측 시스템</a:t>
            </a:r>
            <a:endParaRPr lang="en-US" altLang="ko-KR" sz="2800" kern="0" dirty="0" smtClean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Three-phase relay and measuring system using the CNN model</a:t>
            </a:r>
          </a:p>
          <a:p>
            <a:pPr algn="ctr">
              <a:lnSpc>
                <a:spcPct val="150000"/>
              </a:lnSpc>
            </a:pPr>
            <a:r>
              <a:rPr lang="ko-KR" altLang="en-US" sz="1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프로젝트 </a:t>
            </a:r>
            <a:r>
              <a:rPr lang="en-US" altLang="ko-KR" sz="1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</a:t>
            </a:r>
            <a:r>
              <a:rPr lang="ko-KR" altLang="en-US" sz="1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차 발표자료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A7FDF87-2724-410D-A13B-CED912323628}"/>
              </a:ext>
            </a:extLst>
          </p:cNvPr>
          <p:cNvSpPr/>
          <p:nvPr/>
        </p:nvSpPr>
        <p:spPr>
          <a:xfrm>
            <a:off x="537814" y="5325816"/>
            <a:ext cx="80481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2020254007</a:t>
            </a:r>
            <a:endParaRPr lang="en-US" altLang="ko-KR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kern="0" dirty="0" smtClean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장 민 우</a:t>
            </a:r>
            <a:endParaRPr lang="ko-KR" altLang="en-US" sz="2400" kern="0" dirty="0">
              <a:gradFill>
                <a:gsLst>
                  <a:gs pos="0">
                    <a:srgbClr val="1F497D">
                      <a:lumMod val="50000"/>
                    </a:srgbClr>
                  </a:gs>
                  <a:gs pos="100000">
                    <a:srgbClr val="004D86"/>
                  </a:gs>
                </a:gsLst>
                <a:lin ang="5400000" scaled="0"/>
              </a:gradFill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767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추가</a:t>
            </a:r>
            <a:r>
              <a:rPr lang="en-US" altLang="ko-KR" sz="2000" b="1" dirty="0" smtClean="0">
                <a:latin typeface="+mn-ea"/>
              </a:rPr>
              <a:t> </a:t>
            </a:r>
            <a:r>
              <a:rPr lang="ko-KR" altLang="en-US" sz="2000" b="1" dirty="0" smtClean="0">
                <a:latin typeface="+mn-ea"/>
              </a:rPr>
              <a:t>보완 </a:t>
            </a:r>
            <a:r>
              <a:rPr lang="ko-KR" altLang="en-US" sz="2000" b="1" dirty="0" smtClean="0">
                <a:latin typeface="+mn-ea"/>
              </a:rPr>
              <a:t>사항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200" i="1" dirty="0" smtClean="0">
              <a:solidFill>
                <a:srgbClr val="0000FF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5536" y="1556792"/>
            <a:ext cx="748883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/>
              <a:t>현재 </a:t>
            </a:r>
            <a:r>
              <a:rPr lang="en-US" altLang="ko-KR" dirty="0" smtClean="0"/>
              <a:t>Serial Data</a:t>
            </a:r>
            <a:r>
              <a:rPr lang="ko-KR" altLang="en-US" dirty="0" smtClean="0"/>
              <a:t>가 오버경우</a:t>
            </a:r>
            <a:r>
              <a:rPr lang="en-US" altLang="ko-KR" dirty="0" smtClean="0"/>
              <a:t>(</a:t>
            </a:r>
            <a:r>
              <a:rPr lang="ko-KR" altLang="en-US" dirty="0" smtClean="0"/>
              <a:t>추정</a:t>
            </a:r>
            <a:r>
              <a:rPr lang="en-US" altLang="ko-KR" dirty="0" smtClean="0"/>
              <a:t>)</a:t>
            </a:r>
            <a:r>
              <a:rPr lang="ko-KR" altLang="en-US" dirty="0" smtClean="0"/>
              <a:t> 데이터가 깨지는 경우가 발생함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데이터를 처리하기 위한 큐 추가</a:t>
            </a:r>
            <a:r>
              <a:rPr lang="en-US" altLang="ko-KR" dirty="0"/>
              <a:t> </a:t>
            </a:r>
            <a:r>
              <a:rPr lang="ko-KR" altLang="en-US" dirty="0" smtClean="0"/>
              <a:t>및 </a:t>
            </a:r>
            <a:r>
              <a:rPr lang="en-US" altLang="ko-KR" dirty="0" smtClean="0"/>
              <a:t>Serial </a:t>
            </a:r>
            <a:r>
              <a:rPr lang="ko-KR" altLang="en-US" dirty="0" smtClean="0"/>
              <a:t>통신을 위한 </a:t>
            </a:r>
            <a:r>
              <a:rPr lang="ko-KR" altLang="en-US" dirty="0" err="1" smtClean="0"/>
              <a:t>쓰래드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그래프를 그리기 위한 </a:t>
            </a:r>
            <a:r>
              <a:rPr lang="ko-KR" altLang="en-US" dirty="0" err="1" smtClean="0"/>
              <a:t>쓰래드를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분리해야함</a:t>
            </a:r>
            <a:r>
              <a:rPr lang="en-US" altLang="ko-KR" dirty="0" smtClean="0"/>
              <a:t>.</a:t>
            </a:r>
          </a:p>
          <a:p>
            <a:pPr marL="342900" indent="-342900">
              <a:buAutoNum type="arabicPeriod"/>
            </a:pPr>
            <a:r>
              <a:rPr lang="en-US" altLang="ko-KR" dirty="0" smtClean="0"/>
              <a:t>CNN Model </a:t>
            </a:r>
            <a:r>
              <a:rPr lang="ko-KR" altLang="en-US" dirty="0" smtClean="0"/>
              <a:t>선정 시 </a:t>
            </a:r>
            <a:r>
              <a:rPr lang="en-US" altLang="ko-KR" dirty="0" smtClean="0"/>
              <a:t>1D CNN </a:t>
            </a:r>
            <a:r>
              <a:rPr lang="ko-KR" altLang="en-US" dirty="0" smtClean="0"/>
              <a:t>과 </a:t>
            </a:r>
            <a:r>
              <a:rPr lang="en-US" altLang="ko-KR" dirty="0" smtClean="0"/>
              <a:t>2D CNN </a:t>
            </a:r>
            <a:r>
              <a:rPr lang="ko-KR" altLang="en-US" dirty="0" smtClean="0"/>
              <a:t>테스트 후 효과적인 모델을 선정해야 함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788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프로젝트 추진 일정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="" xmlns:a16="http://schemas.microsoft.com/office/drawing/2014/main" id="{919516AB-587C-4488-A1D4-4C94FA88F6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390634"/>
              </p:ext>
            </p:extLst>
          </p:nvPr>
        </p:nvGraphicFramePr>
        <p:xfrm>
          <a:off x="200302" y="1679029"/>
          <a:ext cx="8743395" cy="4107511"/>
        </p:xfrm>
        <a:graphic>
          <a:graphicData uri="http://schemas.openxmlformats.org/drawingml/2006/table">
            <a:tbl>
              <a:tblPr/>
              <a:tblGrid>
                <a:gridCol w="1954080">
                  <a:extLst>
                    <a:ext uri="{9D8B030D-6E8A-4147-A177-3AD203B41FA5}">
                      <a16:colId xmlns="" xmlns:a16="http://schemas.microsoft.com/office/drawing/2014/main" val="158197171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2638795995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2520036919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338659438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320168934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1860574894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1815215520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1477946318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3219378058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487532261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121685450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899732632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711462308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2050584228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3158328922"/>
                    </a:ext>
                  </a:extLst>
                </a:gridCol>
                <a:gridCol w="380621">
                  <a:extLst>
                    <a:ext uri="{9D8B030D-6E8A-4147-A177-3AD203B41FA5}">
                      <a16:colId xmlns="" xmlns:a16="http://schemas.microsoft.com/office/drawing/2014/main" val="3827347251"/>
                    </a:ext>
                  </a:extLst>
                </a:gridCol>
                <a:gridCol w="1080000">
                  <a:extLst>
                    <a:ext uri="{9D8B030D-6E8A-4147-A177-3AD203B41FA5}">
                      <a16:colId xmlns="" xmlns:a16="http://schemas.microsoft.com/office/drawing/2014/main" val="609234018"/>
                    </a:ext>
                  </a:extLst>
                </a:gridCol>
              </a:tblGrid>
              <a:tr h="47681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세부 추진일정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gridSpan="1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주차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비고</a:t>
                      </a: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100584" marR="100584" marT="41564" marB="4156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526742936"/>
                  </a:ext>
                </a:extLst>
              </a:tr>
              <a:tr h="50974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6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7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8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9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10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11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12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13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14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</a:rPr>
                        <a:t>15</a:t>
                      </a: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6DCE5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11219853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프로젝트 계획 수립</a:t>
                      </a: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03274358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사전 기술 조사</a:t>
                      </a: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65986936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전류 </a:t>
                      </a:r>
                      <a:r>
                        <a:rPr lang="ko-KR" altLang="en-US" sz="1100" b="1" kern="0" spc="0" dirty="0" err="1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계측안</a:t>
                      </a: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 설계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755876919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보호 알고리즘 개발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94958034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제어 방식 </a:t>
                      </a:r>
                      <a:r>
                        <a:rPr lang="en-US" altLang="ko-KR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S/W </a:t>
                      </a: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개발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60545533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전류 계측 시험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107847534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err="1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계전</a:t>
                      </a: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 시험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521503471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결과 보고서 작성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918462742"/>
                  </a:ext>
                </a:extLst>
              </a:tr>
              <a:tr h="346773">
                <a:tc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smtClean="0">
                          <a:solidFill>
                            <a:srgbClr val="0000FF"/>
                          </a:solidFill>
                          <a:effectLst/>
                          <a:latin typeface="+mn-ea"/>
                          <a:ea typeface="+mn-ea"/>
                        </a:rPr>
                        <a:t>결과 보고</a:t>
                      </a:r>
                      <a:endParaRPr lang="ko-KR" altLang="en-US" sz="1100" b="1" kern="0" spc="0" dirty="0">
                        <a:solidFill>
                          <a:srgbClr val="0000FF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21668" marR="21668" marT="19698" marB="19698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78089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851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564310" y="2828835"/>
            <a:ext cx="80153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330325" eaLnBrk="0" latinLnBrk="0" hangingPunct="0">
              <a:buSzPct val="100000"/>
              <a:defRPr/>
            </a:pPr>
            <a:r>
              <a:rPr lang="ko-KR" altLang="en-US" sz="7200" kern="0" spc="-150" dirty="0">
                <a:gradFill>
                  <a:gsLst>
                    <a:gs pos="0">
                      <a:srgbClr val="1F497D">
                        <a:lumMod val="50000"/>
                      </a:srgbClr>
                    </a:gs>
                    <a:gs pos="100000">
                      <a:srgbClr val="004D86"/>
                    </a:gs>
                  </a:gsLst>
                  <a:lin ang="5400000" scaled="0"/>
                </a:gradFill>
                <a:latin typeface="HY헤드라인M" panose="02030600000101010101" pitchFamily="18" charset="-127"/>
                <a:ea typeface="HY헤드라인M" panose="02030600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97851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개요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연구 배경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-  </a:t>
            </a:r>
            <a:r>
              <a:rPr lang="ko-KR" altLang="en-US" sz="1600" dirty="0">
                <a:latin typeface="+mn-ea"/>
              </a:rPr>
              <a:t>최근 여러 분야에서 시스템의 안전과 보호를 </a:t>
            </a:r>
            <a:r>
              <a:rPr lang="ko-KR" altLang="en-US" sz="1600" dirty="0" smtClean="0">
                <a:latin typeface="+mn-ea"/>
              </a:rPr>
              <a:t>위해 계측</a:t>
            </a:r>
            <a:r>
              <a:rPr lang="en-US" altLang="ko-KR" sz="1600" dirty="0" smtClean="0">
                <a:latin typeface="+mn-ea"/>
              </a:rPr>
              <a:t>,</a:t>
            </a:r>
            <a:r>
              <a:rPr lang="ko-KR" altLang="en-US" sz="1600" dirty="0" err="1" smtClean="0">
                <a:latin typeface="+mn-ea"/>
              </a:rPr>
              <a:t>계전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기술은 필수로 요구되고 있음</a:t>
            </a:r>
            <a:r>
              <a:rPr lang="en-US" altLang="ko-KR" sz="1600" dirty="0"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-  </a:t>
            </a:r>
            <a:r>
              <a:rPr lang="ko-KR" altLang="en-US" sz="1600" dirty="0" smtClean="0">
                <a:latin typeface="+mn-ea"/>
              </a:rPr>
              <a:t>고속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정확한 </a:t>
            </a:r>
            <a:r>
              <a:rPr lang="ko-KR" altLang="en-US" sz="1600" dirty="0" err="1">
                <a:latin typeface="+mn-ea"/>
              </a:rPr>
              <a:t>보호계전기를</a:t>
            </a:r>
            <a:r>
              <a:rPr lang="ko-KR" altLang="en-US" sz="1600" dirty="0">
                <a:latin typeface="+mn-ea"/>
              </a:rPr>
              <a:t> 개발함으로써 고가의 장비나 선로의 </a:t>
            </a:r>
            <a:r>
              <a:rPr lang="ko-KR" altLang="en-US" sz="1600" dirty="0" err="1">
                <a:latin typeface="+mn-ea"/>
              </a:rPr>
              <a:t>소손을</a:t>
            </a:r>
            <a:r>
              <a:rPr lang="ko-KR" altLang="en-US" sz="1600" dirty="0">
                <a:latin typeface="+mn-ea"/>
              </a:rPr>
              <a:t> 막기 위함</a:t>
            </a:r>
            <a:r>
              <a:rPr lang="en-US" altLang="ko-KR" sz="1600" dirty="0"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기존 </a:t>
            </a:r>
            <a:r>
              <a:rPr lang="ko-KR" altLang="en-US" sz="2000" b="1" dirty="0">
                <a:latin typeface="+mn-ea"/>
              </a:rPr>
              <a:t>기술의 문제점 및 필요성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dirty="0">
                <a:latin typeface="+mn-ea"/>
              </a:rPr>
              <a:t> -  </a:t>
            </a:r>
            <a:r>
              <a:rPr lang="ko-KR" altLang="en-US" sz="1600" dirty="0">
                <a:latin typeface="+mn-ea"/>
              </a:rPr>
              <a:t>전류를 소신호로 변환하는 </a:t>
            </a:r>
            <a:r>
              <a:rPr lang="ko-KR" altLang="en-US" sz="1600" dirty="0" err="1">
                <a:latin typeface="+mn-ea"/>
              </a:rPr>
              <a:t>고정밀</a:t>
            </a:r>
            <a:r>
              <a:rPr lang="ko-KR" altLang="en-US" sz="1600" dirty="0">
                <a:latin typeface="+mn-ea"/>
              </a:rPr>
              <a:t>  </a:t>
            </a:r>
            <a:r>
              <a:rPr lang="en-US" altLang="ko-KR" sz="1600" dirty="0">
                <a:latin typeface="+mn-ea"/>
              </a:rPr>
              <a:t>H/W</a:t>
            </a:r>
            <a:r>
              <a:rPr lang="ko-KR" altLang="en-US" sz="1600" dirty="0">
                <a:latin typeface="+mn-ea"/>
              </a:rPr>
              <a:t>의 경우 고비용으로 산업용으로 적합하지 않음</a:t>
            </a:r>
            <a:r>
              <a:rPr lang="en-US" altLang="ko-KR" sz="1600" dirty="0">
                <a:latin typeface="+mn-ea"/>
              </a:rPr>
              <a:t>.</a:t>
            </a: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 </a:t>
            </a:r>
            <a:r>
              <a:rPr lang="ko-KR" altLang="en-US" sz="1600" dirty="0">
                <a:latin typeface="+mn-ea"/>
              </a:rPr>
              <a:t>산업현장에서의 고조파</a:t>
            </a:r>
            <a:r>
              <a:rPr lang="en-US" altLang="ko-KR" sz="1600" dirty="0">
                <a:latin typeface="+mn-ea"/>
              </a:rPr>
              <a:t>, Noise</a:t>
            </a:r>
            <a:r>
              <a:rPr lang="ko-KR" altLang="en-US" sz="1600" dirty="0">
                <a:latin typeface="+mn-ea"/>
              </a:rPr>
              <a:t>에 대한 왜곡이 심함</a:t>
            </a:r>
            <a:r>
              <a:rPr lang="en-US" altLang="ko-KR" sz="1600" dirty="0">
                <a:latin typeface="+mn-ea"/>
              </a:rPr>
              <a:t>.</a:t>
            </a:r>
            <a:r>
              <a:rPr lang="ko-KR" altLang="en-US" sz="1600" dirty="0">
                <a:latin typeface="+mn-ea"/>
              </a:rPr>
              <a:t> 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 </a:t>
            </a:r>
            <a:r>
              <a:rPr lang="ko-KR" altLang="en-US" sz="1600" dirty="0">
                <a:latin typeface="+mn-ea"/>
              </a:rPr>
              <a:t>고정밀도의 </a:t>
            </a:r>
            <a:r>
              <a:rPr lang="ko-KR" altLang="en-US" sz="1600" dirty="0" err="1">
                <a:latin typeface="+mn-ea"/>
              </a:rPr>
              <a:t>변류기</a:t>
            </a:r>
            <a:r>
              <a:rPr lang="en-US" altLang="ko-KR" sz="1600" dirty="0">
                <a:latin typeface="+mn-ea"/>
              </a:rPr>
              <a:t>(CT)</a:t>
            </a:r>
            <a:r>
              <a:rPr lang="ko-KR" altLang="en-US" sz="1600" dirty="0">
                <a:latin typeface="+mn-ea"/>
              </a:rPr>
              <a:t>의 경우 소형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경량화가 어려움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="" xmlns:a16="http://schemas.microsoft.com/office/drawing/2014/main" id="{5F56DE21-E2EC-4811-932E-EC98FC538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2275" y="307522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1547664" y="3486078"/>
            <a:ext cx="1796861" cy="1706563"/>
            <a:chOff x="2177980" y="3933056"/>
            <a:chExt cx="1796861" cy="1706563"/>
          </a:xfrm>
        </p:grpSpPr>
        <p:pic>
          <p:nvPicPr>
            <p:cNvPr id="12" name="_x227159520" descr="EMB000023781088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0349"/>
            <a:stretch/>
          </p:blipFill>
          <p:spPr bwMode="auto">
            <a:xfrm>
              <a:off x="2177980" y="3933056"/>
              <a:ext cx="1796861" cy="170656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직사각형 13"/>
            <p:cNvSpPr/>
            <p:nvPr/>
          </p:nvSpPr>
          <p:spPr>
            <a:xfrm>
              <a:off x="2267744" y="4005064"/>
              <a:ext cx="1224136" cy="36004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9" name="_x227160720" descr="EMB00002378108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67" t="18517" r="26802"/>
          <a:stretch/>
        </p:blipFill>
        <p:spPr bwMode="auto">
          <a:xfrm>
            <a:off x="5220072" y="3532429"/>
            <a:ext cx="2202025" cy="155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F5000C54-88B9-4291-92CE-2AC72DBCFE43}"/>
              </a:ext>
            </a:extLst>
          </p:cNvPr>
          <p:cNvSpPr txBox="1"/>
          <p:nvPr/>
        </p:nvSpPr>
        <p:spPr>
          <a:xfrm>
            <a:off x="1349888" y="5301208"/>
            <a:ext cx="213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solidFill>
                  <a:srgbClr val="FF0000"/>
                </a:solidFill>
              </a:rPr>
              <a:t>변류기</a:t>
            </a:r>
            <a:r>
              <a:rPr lang="en-US" altLang="ko-KR" b="1" dirty="0" smtClean="0">
                <a:solidFill>
                  <a:srgbClr val="FF0000"/>
                </a:solidFill>
              </a:rPr>
              <a:t>(CT)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F5000C54-88B9-4291-92CE-2AC72DBCFE43}"/>
              </a:ext>
            </a:extLst>
          </p:cNvPr>
          <p:cNvSpPr txBox="1"/>
          <p:nvPr/>
        </p:nvSpPr>
        <p:spPr>
          <a:xfrm>
            <a:off x="5147952" y="5267442"/>
            <a:ext cx="2346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rgbClr val="FF0000"/>
                </a:solidFill>
              </a:rPr>
              <a:t>적분 </a:t>
            </a:r>
            <a:r>
              <a:rPr lang="en-US" altLang="ko-KR" b="1" dirty="0" smtClean="0">
                <a:solidFill>
                  <a:srgbClr val="FF0000"/>
                </a:solidFill>
              </a:rPr>
              <a:t>&amp; ADC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907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목표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연구 목표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dirty="0">
                <a:latin typeface="+mn-ea"/>
              </a:rPr>
              <a:t>- </a:t>
            </a:r>
            <a:r>
              <a:rPr lang="ko-KR" altLang="en-US" sz="1600" dirty="0" err="1" smtClean="0">
                <a:latin typeface="+mn-ea"/>
              </a:rPr>
              <a:t>칼만필터</a:t>
            </a:r>
            <a:r>
              <a:rPr lang="ko-KR" altLang="en-US" sz="1600" dirty="0" smtClean="0">
                <a:latin typeface="+mn-ea"/>
              </a:rPr>
              <a:t> 기반 전류계측 </a:t>
            </a:r>
            <a:r>
              <a:rPr lang="ko-KR" altLang="en-US" sz="1600" dirty="0">
                <a:latin typeface="+mn-ea"/>
              </a:rPr>
              <a:t>정밀도 향상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latin typeface="+mn-ea"/>
              </a:rPr>
              <a:t>  - </a:t>
            </a:r>
            <a:r>
              <a:rPr lang="en-US" altLang="ko-KR" sz="1600" dirty="0" smtClean="0">
                <a:latin typeface="+mn-ea"/>
              </a:rPr>
              <a:t>CNN </a:t>
            </a:r>
            <a:r>
              <a:rPr lang="ko-KR" altLang="en-US" sz="1600" dirty="0" smtClean="0">
                <a:latin typeface="+mn-ea"/>
              </a:rPr>
              <a:t>모델 </a:t>
            </a:r>
            <a:r>
              <a:rPr lang="ko-KR" altLang="en-US" sz="1600" dirty="0" smtClean="0">
                <a:latin typeface="+mn-ea"/>
              </a:rPr>
              <a:t>기반 </a:t>
            </a:r>
            <a:r>
              <a:rPr lang="ko-KR" altLang="en-US" sz="1600" dirty="0" err="1" smtClean="0">
                <a:latin typeface="+mn-ea"/>
              </a:rPr>
              <a:t>계전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기능의 정확도 향상</a:t>
            </a: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평가지표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dirty="0" smtClean="0">
                <a:latin typeface="+mn-ea"/>
              </a:rPr>
              <a:t>- </a:t>
            </a:r>
            <a:r>
              <a:rPr lang="ko-KR" altLang="en-US" sz="1600" dirty="0" err="1" smtClean="0">
                <a:latin typeface="+mn-ea"/>
              </a:rPr>
              <a:t>오미크론을</a:t>
            </a:r>
            <a:r>
              <a:rPr lang="ko-KR" altLang="en-US" sz="1600" dirty="0" smtClean="0">
                <a:latin typeface="+mn-ea"/>
              </a:rPr>
              <a:t> 통해 전류 계측 및 성능평가</a:t>
            </a:r>
            <a:endParaRPr lang="en-US" altLang="ko-KR" sz="1600" dirty="0">
              <a:latin typeface="+mn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="" xmlns:a16="http://schemas.microsoft.com/office/drawing/2014/main" id="{0CBA52F6-DF92-4A80-9D63-7DEEBC8D24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0370534"/>
              </p:ext>
            </p:extLst>
          </p:nvPr>
        </p:nvGraphicFramePr>
        <p:xfrm>
          <a:off x="493398" y="3501008"/>
          <a:ext cx="7745910" cy="208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2298">
                  <a:extLst>
                    <a:ext uri="{9D8B030D-6E8A-4147-A177-3AD203B41FA5}">
                      <a16:colId xmlns="" xmlns:a16="http://schemas.microsoft.com/office/drawing/2014/main" val="1763408960"/>
                    </a:ext>
                  </a:extLst>
                </a:gridCol>
                <a:gridCol w="720080">
                  <a:extLst>
                    <a:ext uri="{9D8B030D-6E8A-4147-A177-3AD203B41FA5}">
                      <a16:colId xmlns="" xmlns:a16="http://schemas.microsoft.com/office/drawing/2014/main" val="3560818411"/>
                    </a:ext>
                  </a:extLst>
                </a:gridCol>
                <a:gridCol w="648072">
                  <a:extLst>
                    <a:ext uri="{9D8B030D-6E8A-4147-A177-3AD203B41FA5}">
                      <a16:colId xmlns="" xmlns:a16="http://schemas.microsoft.com/office/drawing/2014/main" val="263265180"/>
                    </a:ext>
                  </a:extLst>
                </a:gridCol>
                <a:gridCol w="1512168">
                  <a:extLst>
                    <a:ext uri="{9D8B030D-6E8A-4147-A177-3AD203B41FA5}">
                      <a16:colId xmlns="" xmlns:a16="http://schemas.microsoft.com/office/drawing/2014/main" val="3155466456"/>
                    </a:ext>
                  </a:extLst>
                </a:gridCol>
                <a:gridCol w="1586814">
                  <a:extLst>
                    <a:ext uri="{9D8B030D-6E8A-4147-A177-3AD203B41FA5}">
                      <a16:colId xmlns="" xmlns:a16="http://schemas.microsoft.com/office/drawing/2014/main" val="1990180148"/>
                    </a:ext>
                  </a:extLst>
                </a:gridCol>
                <a:gridCol w="1936478">
                  <a:extLst>
                    <a:ext uri="{9D8B030D-6E8A-4147-A177-3AD203B41FA5}">
                      <a16:colId xmlns="" xmlns:a16="http://schemas.microsoft.com/office/drawing/2014/main" val="26689833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항목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 dirty="0">
                          <a:solidFill>
                            <a:schemeClr val="tx1"/>
                          </a:solidFill>
                        </a:rPr>
                        <a:t>단위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비중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현재수준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개발목표치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i="0">
                          <a:solidFill>
                            <a:schemeClr val="tx1"/>
                          </a:solidFill>
                        </a:rPr>
                        <a:t>비 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1320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 smtClean="0">
                          <a:solidFill>
                            <a:schemeClr val="tx1"/>
                          </a:solidFill>
                        </a:rPr>
                        <a:t>전류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±1%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±0.5%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i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65540208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 err="1" smtClean="0">
                          <a:solidFill>
                            <a:schemeClr val="tx1"/>
                          </a:solidFill>
                        </a:rPr>
                        <a:t>결상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1.0s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0.5s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15361863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 err="1" smtClean="0">
                          <a:solidFill>
                            <a:schemeClr val="tx1"/>
                          </a:solidFill>
                        </a:rPr>
                        <a:t>불평형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30 ~ 50%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30 ~ 80%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2357547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 smtClean="0">
                          <a:solidFill>
                            <a:schemeClr val="tx1"/>
                          </a:solidFill>
                        </a:rPr>
                        <a:t>역상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0.2s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0.1s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185420"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600" i="0" dirty="0" err="1" smtClean="0">
                          <a:solidFill>
                            <a:schemeClr val="tx1"/>
                          </a:solidFill>
                        </a:rPr>
                        <a:t>지락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0.5~2.0A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i="0" dirty="0" smtClean="0">
                          <a:solidFill>
                            <a:schemeClr val="tx1"/>
                          </a:solidFill>
                        </a:rPr>
                        <a:t>0.2~2.5A</a:t>
                      </a:r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i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244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관련 연구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특허 조사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195272" y="944638"/>
            <a:ext cx="8706254" cy="756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1600" b="1" dirty="0" smtClean="0">
                <a:latin typeface="+mn-ea"/>
              </a:rPr>
              <a:t>전류 계측 정밀도 연구</a:t>
            </a:r>
            <a:endParaRPr lang="en-US" altLang="ko-KR" sz="1600" b="1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  - MCU</a:t>
            </a:r>
            <a:r>
              <a:rPr lang="ko-KR" altLang="en-US" sz="1200" dirty="0" smtClean="0">
                <a:latin typeface="+mn-ea"/>
              </a:rPr>
              <a:t>를 통한 계측 향상</a:t>
            </a:r>
            <a:endParaRPr lang="en-US" altLang="ko-KR" sz="1200" dirty="0" smtClean="0">
              <a:latin typeface="+mn-ea"/>
            </a:endParaRPr>
          </a:p>
          <a:p>
            <a:r>
              <a:rPr lang="en-US" altLang="ko-KR" sz="1200" dirty="0" smtClean="0">
                <a:latin typeface="+mn-ea"/>
              </a:rPr>
              <a:t>  - Current Transformer</a:t>
            </a:r>
            <a:r>
              <a:rPr lang="ko-KR" altLang="en-US" sz="1200" dirty="0" smtClean="0">
                <a:latin typeface="+mn-ea"/>
              </a:rPr>
              <a:t>를 통한 전류 계측 향상</a:t>
            </a:r>
            <a:r>
              <a:rPr lang="en-US" altLang="ko-KR" sz="1200" dirty="0" smtClean="0">
                <a:latin typeface="+mn-ea"/>
              </a:rPr>
              <a:t> 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0801093"/>
              </p:ext>
            </p:extLst>
          </p:nvPr>
        </p:nvGraphicFramePr>
        <p:xfrm>
          <a:off x="875991" y="1772816"/>
          <a:ext cx="7344816" cy="5025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005"/>
                <a:gridCol w="1552005"/>
                <a:gridCol w="2309869"/>
                <a:gridCol w="1930937"/>
              </a:tblGrid>
              <a:tr h="216024">
                <a:tc>
                  <a:txBody>
                    <a:bodyPr/>
                    <a:lstStyle/>
                    <a:p>
                      <a:pPr algn="l" latinLnBrk="1"/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종류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특징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>
                          <a:solidFill>
                            <a:schemeClr val="tx1"/>
                          </a:solidFill>
                        </a:rPr>
                        <a:t>사진</a:t>
                      </a:r>
                      <a:endParaRPr lang="ko-KR" alt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</a:tr>
              <a:tr h="1124312">
                <a:tc rowSpan="2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MCU</a:t>
                      </a: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DSP</a:t>
                      </a:r>
                    </a:p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(Digital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Signal Processor)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아날로그 신호를 </a:t>
                      </a:r>
                      <a:r>
                        <a:rPr lang="en-US" altLang="ko-KR" sz="900" dirty="0" smtClean="0"/>
                        <a:t>A/D </a:t>
                      </a:r>
                      <a:r>
                        <a:rPr lang="ko-KR" altLang="en-US" sz="900" dirty="0" smtClean="0"/>
                        <a:t>변환하여 얻어진 디지털 데이터에 대수적인 연산을 해 </a:t>
                      </a:r>
                      <a:r>
                        <a:rPr lang="ko-KR" altLang="en-US" sz="900" dirty="0" err="1" smtClean="0"/>
                        <a:t>필터링</a:t>
                      </a:r>
                      <a:r>
                        <a:rPr lang="en-US" altLang="ko-KR" sz="900" dirty="0" smtClean="0"/>
                        <a:t>,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dirty="0" smtClean="0"/>
                        <a:t>스펙트럼 분석 등의 신호처리를 함</a:t>
                      </a:r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소프트웨어만을 교체함으로써 시스템을 업그레이드 할 수 있는 장점이 있다</a:t>
                      </a:r>
                      <a:r>
                        <a:rPr lang="en-US" altLang="ko-KR" sz="900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900" dirty="0" smtClean="0"/>
                        <a:t>-CPU</a:t>
                      </a:r>
                      <a:r>
                        <a:rPr lang="ko-KR" altLang="en-US" sz="900" dirty="0" smtClean="0"/>
                        <a:t>와는 별도의 보조 처리기로 사용되어 </a:t>
                      </a:r>
                      <a:r>
                        <a:rPr lang="en-US" altLang="ko-KR" sz="900" dirty="0" smtClean="0"/>
                        <a:t>CPU</a:t>
                      </a:r>
                      <a:r>
                        <a:rPr lang="ko-KR" altLang="en-US" sz="900" dirty="0" smtClean="0"/>
                        <a:t>의 부담을 줄여줌</a:t>
                      </a:r>
                      <a:endParaRPr lang="ko-KR" altLang="en-US" sz="9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algn="l" latinLnBrk="1"/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STM32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내부적으로 각 마이크로 컨트롤러는 프로세서 코어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정적 </a:t>
                      </a:r>
                      <a:r>
                        <a:rPr lang="en-US" altLang="ko-KR" sz="900" dirty="0" smtClean="0"/>
                        <a:t>RAM, </a:t>
                      </a:r>
                      <a:r>
                        <a:rPr lang="ko-KR" altLang="en-US" sz="900" dirty="0" smtClean="0"/>
                        <a:t>플래시 메모리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디버깅 인터페이스 및 다양한 주변 장치로 구성</a:t>
                      </a:r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실시간  처리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디지털 신호처리</a:t>
                      </a:r>
                      <a:r>
                        <a:rPr lang="en-US" altLang="ko-KR" sz="900" dirty="0" smtClean="0"/>
                        <a:t>, </a:t>
                      </a:r>
                      <a:r>
                        <a:rPr lang="ko-KR" altLang="en-US" sz="900" dirty="0" smtClean="0"/>
                        <a:t>저전력</a:t>
                      </a:r>
                      <a:r>
                        <a:rPr lang="en-US" altLang="ko-KR" sz="900" dirty="0" smtClean="0"/>
                        <a:t>/</a:t>
                      </a:r>
                      <a:r>
                        <a:rPr lang="ko-KR" altLang="en-US" sz="900" dirty="0" err="1" smtClean="0"/>
                        <a:t>저전압</a:t>
                      </a:r>
                      <a:r>
                        <a:rPr lang="ko-KR" altLang="en-US" sz="900" dirty="0" smtClean="0"/>
                        <a:t> 작동이 가능</a:t>
                      </a:r>
                      <a:endParaRPr lang="en-US" altLang="ko-KR" sz="9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CT</a:t>
                      </a: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(Current Transformer)</a:t>
                      </a: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계측용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err="1" smtClean="0"/>
                        <a:t>계전기용에</a:t>
                      </a:r>
                      <a:r>
                        <a:rPr lang="en-US" altLang="ko-KR" sz="900" baseline="0" dirty="0" smtClean="0"/>
                        <a:t> </a:t>
                      </a:r>
                      <a:r>
                        <a:rPr lang="ko-KR" altLang="en-US" sz="900" baseline="0" dirty="0" smtClean="0"/>
                        <a:t>비해 오차가 작고 정확</a:t>
                      </a:r>
                      <a:endParaRPr lang="en-US" altLang="ko-KR" sz="900" baseline="0" dirty="0" smtClean="0"/>
                    </a:p>
                    <a:p>
                      <a:pPr latinLnBrk="1"/>
                      <a:r>
                        <a:rPr lang="en-US" altLang="ko-KR" sz="900" baseline="0" dirty="0" smtClean="0"/>
                        <a:t>-</a:t>
                      </a:r>
                      <a:r>
                        <a:rPr lang="ko-KR" altLang="en-US" sz="900" baseline="0" dirty="0" smtClean="0"/>
                        <a:t>사고전류</a:t>
                      </a:r>
                      <a:r>
                        <a:rPr lang="en-US" altLang="ko-KR" sz="900" baseline="0" dirty="0" smtClean="0"/>
                        <a:t>(</a:t>
                      </a:r>
                      <a:r>
                        <a:rPr lang="ko-KR" altLang="en-US" sz="900" baseline="0" dirty="0" err="1" smtClean="0"/>
                        <a:t>지락</a:t>
                      </a:r>
                      <a:r>
                        <a:rPr lang="en-US" altLang="ko-KR" sz="900" baseline="0" dirty="0" smtClean="0"/>
                        <a:t>/</a:t>
                      </a:r>
                      <a:r>
                        <a:rPr lang="ko-KR" altLang="en-US" sz="900" baseline="0" dirty="0" smtClean="0"/>
                        <a:t>단락</a:t>
                      </a:r>
                      <a:r>
                        <a:rPr lang="en-US" altLang="ko-KR" sz="900" baseline="0" dirty="0" smtClean="0"/>
                        <a:t>) </a:t>
                      </a:r>
                      <a:r>
                        <a:rPr lang="ko-KR" altLang="en-US" sz="900" baseline="0" dirty="0" smtClean="0"/>
                        <a:t>발생 시 포화되어 </a:t>
                      </a:r>
                      <a:r>
                        <a:rPr lang="ko-KR" altLang="en-US" sz="900" baseline="0" dirty="0" err="1" smtClean="0"/>
                        <a:t>계측기에</a:t>
                      </a:r>
                      <a:r>
                        <a:rPr lang="ko-KR" altLang="en-US" sz="900" baseline="0" dirty="0" smtClean="0"/>
                        <a:t> 정격전류 이상의 과전류가 흘러 </a:t>
                      </a:r>
                      <a:r>
                        <a:rPr lang="ko-KR" altLang="en-US" sz="900" baseline="0" dirty="0" err="1" smtClean="0"/>
                        <a:t>소손되는것을</a:t>
                      </a:r>
                      <a:r>
                        <a:rPr lang="ko-KR" altLang="en-US" sz="900" baseline="0" dirty="0" smtClean="0"/>
                        <a:t> 방지</a:t>
                      </a:r>
                      <a:endParaRPr lang="en-US" altLang="ko-KR" sz="900" baseline="0" dirty="0" smtClean="0"/>
                    </a:p>
                    <a:p>
                      <a:pPr latinLnBrk="1"/>
                      <a:endParaRPr lang="en-US" altLang="ko-KR" sz="9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200" dirty="0" err="1" smtClean="0">
                          <a:solidFill>
                            <a:schemeClr val="tx1"/>
                          </a:solidFill>
                        </a:rPr>
                        <a:t>계전기용</a:t>
                      </a:r>
                      <a:r>
                        <a:rPr lang="ko-KR" altLang="en-US" sz="12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sz="1200" dirty="0" smtClean="0">
                          <a:solidFill>
                            <a:schemeClr val="tx1"/>
                          </a:solidFill>
                        </a:rPr>
                        <a:t>CT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계측기용 </a:t>
                      </a:r>
                      <a:r>
                        <a:rPr lang="en-US" altLang="ko-KR" sz="900" dirty="0" smtClean="0"/>
                        <a:t>CT</a:t>
                      </a:r>
                      <a:r>
                        <a:rPr lang="ko-KR" altLang="en-US" sz="900" dirty="0" smtClean="0"/>
                        <a:t>보다 정확도는 떨어져도 허용됨</a:t>
                      </a:r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사고전류 발생 시 철심이 포화되어 </a:t>
                      </a:r>
                      <a:r>
                        <a:rPr lang="ko-KR" altLang="en-US" sz="900" dirty="0" err="1" smtClean="0"/>
                        <a:t>계전기가</a:t>
                      </a:r>
                      <a:r>
                        <a:rPr lang="ko-KR" altLang="en-US" sz="900" dirty="0" smtClean="0"/>
                        <a:t> 부동작하는 것을 </a:t>
                      </a:r>
                      <a:r>
                        <a:rPr lang="ko-KR" altLang="en-US" sz="900" dirty="0" err="1" smtClean="0"/>
                        <a:t>방지해야함</a:t>
                      </a:r>
                      <a:r>
                        <a:rPr lang="en-US" altLang="ko-KR" sz="900" dirty="0" smtClean="0"/>
                        <a:t>.</a:t>
                      </a:r>
                    </a:p>
                    <a:p>
                      <a:pPr latinLnBrk="1"/>
                      <a:endParaRPr lang="en-US" altLang="ko-KR" sz="9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200" dirty="0" err="1" smtClean="0">
                          <a:solidFill>
                            <a:schemeClr val="tx1"/>
                          </a:solidFill>
                        </a:rPr>
                        <a:t>Rogwaski</a:t>
                      </a:r>
                      <a:r>
                        <a:rPr lang="en-US" altLang="ko-KR" sz="1200" baseline="0" dirty="0" smtClean="0">
                          <a:solidFill>
                            <a:schemeClr val="tx1"/>
                          </a:solidFill>
                        </a:rPr>
                        <a:t> Coli</a:t>
                      </a:r>
                      <a:endParaRPr lang="ko-KR" altLang="en-US" sz="12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7B5D9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코어가 없는 형태의 코일로 외부 </a:t>
                      </a:r>
                      <a:r>
                        <a:rPr lang="ko-KR" altLang="en-US" sz="900" dirty="0" err="1" smtClean="0"/>
                        <a:t>자속에</a:t>
                      </a:r>
                      <a:r>
                        <a:rPr lang="ko-KR" altLang="en-US" sz="900" dirty="0" smtClean="0"/>
                        <a:t> 민감하게 반응하는 특성을 가짐</a:t>
                      </a:r>
                      <a:endParaRPr lang="en-US" altLang="ko-KR" sz="900" dirty="0" smtClean="0"/>
                    </a:p>
                    <a:p>
                      <a:pPr latinLnBrk="1"/>
                      <a:r>
                        <a:rPr lang="en-US" altLang="ko-KR" sz="900" dirty="0" smtClean="0"/>
                        <a:t>-</a:t>
                      </a:r>
                      <a:r>
                        <a:rPr lang="ko-KR" altLang="en-US" sz="900" dirty="0" smtClean="0"/>
                        <a:t>빠르게 변하는 전류신호</a:t>
                      </a:r>
                      <a:r>
                        <a:rPr lang="en-US" altLang="ko-KR" sz="900" dirty="0" smtClean="0"/>
                        <a:t>(pulse</a:t>
                      </a:r>
                      <a:r>
                        <a:rPr lang="en-US" altLang="ko-KR" sz="900" baseline="0" dirty="0" smtClean="0"/>
                        <a:t> current </a:t>
                      </a:r>
                      <a:r>
                        <a:rPr lang="ko-KR" altLang="en-US" sz="900" baseline="0" dirty="0" smtClean="0"/>
                        <a:t>등</a:t>
                      </a:r>
                      <a:r>
                        <a:rPr lang="en-US" altLang="ko-KR" sz="900" baseline="0" dirty="0" smtClean="0"/>
                        <a:t>)</a:t>
                      </a:r>
                      <a:r>
                        <a:rPr lang="ko-KR" altLang="en-US" sz="900" baseline="0" dirty="0" smtClean="0"/>
                        <a:t>를 측정할 수 있다</a:t>
                      </a:r>
                      <a:r>
                        <a:rPr lang="en-US" altLang="ko-KR" sz="900" baseline="0" dirty="0" smtClean="0"/>
                        <a:t>.</a:t>
                      </a:r>
                    </a:p>
                    <a:p>
                      <a:pPr latinLnBrk="1"/>
                      <a:r>
                        <a:rPr lang="en-US" altLang="ko-KR" sz="900" baseline="0" dirty="0" smtClean="0"/>
                        <a:t>-</a:t>
                      </a:r>
                      <a:r>
                        <a:rPr lang="ko-KR" altLang="en-US" sz="900" baseline="0" dirty="0" smtClean="0"/>
                        <a:t>일반 코일과는 다르게 시작점과 끝점이 같다</a:t>
                      </a:r>
                      <a:r>
                        <a:rPr lang="en-US" altLang="ko-KR" sz="900" baseline="0" dirty="0" smtClean="0"/>
                        <a:t>.</a:t>
                      </a:r>
                      <a:endParaRPr lang="en-US" altLang="ko-KR" sz="9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750" y="2124701"/>
            <a:ext cx="926831" cy="9442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750" y="3212976"/>
            <a:ext cx="986792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9970" y="4077072"/>
            <a:ext cx="1340352" cy="8292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5099" y="5013176"/>
            <a:ext cx="781237" cy="7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6836" y="5949280"/>
            <a:ext cx="1086619" cy="7612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0519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방법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(1)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195272" y="944638"/>
            <a:ext cx="870625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전류 계측</a:t>
            </a:r>
            <a:r>
              <a:rPr lang="en-US" altLang="ko-KR" sz="2000" b="1" dirty="0" smtClean="0">
                <a:latin typeface="+mn-ea"/>
              </a:rPr>
              <a:t>, </a:t>
            </a:r>
            <a:r>
              <a:rPr lang="ko-KR" altLang="en-US" sz="2000" b="1" dirty="0" err="1" smtClean="0">
                <a:latin typeface="+mn-ea"/>
              </a:rPr>
              <a:t>계전</a:t>
            </a:r>
            <a:r>
              <a:rPr lang="ko-KR" altLang="en-US" sz="2000" b="1" dirty="0" smtClean="0">
                <a:latin typeface="+mn-ea"/>
              </a:rPr>
              <a:t> 시스템 구성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 smtClean="0">
                <a:latin typeface="+mn-ea"/>
              </a:rPr>
              <a:t>  - </a:t>
            </a:r>
            <a:r>
              <a:rPr lang="en-US" altLang="ko-KR" sz="1600" dirty="0">
                <a:latin typeface="+mn-ea"/>
              </a:rPr>
              <a:t>(SW) </a:t>
            </a:r>
            <a:r>
              <a:rPr lang="ko-KR" altLang="en-US" sz="1600" dirty="0" smtClean="0">
                <a:latin typeface="+mn-ea"/>
              </a:rPr>
              <a:t>칼만 필터 </a:t>
            </a:r>
            <a:r>
              <a:rPr lang="ko-KR" altLang="en-US" sz="1600" dirty="0">
                <a:latin typeface="+mn-ea"/>
              </a:rPr>
              <a:t>적용을 통한 </a:t>
            </a:r>
            <a:r>
              <a:rPr lang="ko-KR" altLang="en-US" sz="1600" dirty="0" smtClean="0">
                <a:latin typeface="+mn-ea"/>
              </a:rPr>
              <a:t>전류 계측정밀도 향상</a:t>
            </a:r>
            <a:endParaRPr lang="en-US" altLang="ko-KR" sz="1600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dirty="0" smtClean="0">
                <a:latin typeface="+mn-ea"/>
              </a:rPr>
              <a:t>  - (SW) </a:t>
            </a:r>
            <a:r>
              <a:rPr lang="en-US" altLang="ko-KR" sz="1600" dirty="0" smtClean="0">
                <a:latin typeface="+mn-ea"/>
              </a:rPr>
              <a:t>CNN </a:t>
            </a:r>
            <a:r>
              <a:rPr lang="ko-KR" altLang="en-US" sz="1600" dirty="0" smtClean="0">
                <a:latin typeface="+mn-ea"/>
              </a:rPr>
              <a:t>모델을 </a:t>
            </a:r>
            <a:r>
              <a:rPr lang="ko-KR" altLang="en-US" sz="1600" dirty="0" smtClean="0">
                <a:latin typeface="+mn-ea"/>
              </a:rPr>
              <a:t>적용하여 전류 </a:t>
            </a:r>
            <a:r>
              <a:rPr lang="ko-KR" altLang="en-US" sz="1600" dirty="0" err="1" smtClean="0">
                <a:latin typeface="+mn-ea"/>
              </a:rPr>
              <a:t>계전</a:t>
            </a:r>
            <a:r>
              <a:rPr lang="ko-KR" altLang="en-US" sz="1600" dirty="0" smtClean="0">
                <a:latin typeface="+mn-ea"/>
              </a:rPr>
              <a:t> 정밀도 </a:t>
            </a:r>
            <a:r>
              <a:rPr lang="ko-KR" altLang="en-US" sz="1600" dirty="0" smtClean="0">
                <a:latin typeface="+mn-ea"/>
              </a:rPr>
              <a:t>향상</a:t>
            </a:r>
            <a:endParaRPr lang="en-US" altLang="ko-KR" sz="1600" dirty="0">
              <a:latin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67744" y="5661248"/>
            <a:ext cx="4680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전류 계측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계전</a:t>
            </a:r>
            <a:r>
              <a:rPr lang="ko-KR" altLang="en-US" dirty="0" smtClean="0"/>
              <a:t> 시스템 구성도</a:t>
            </a:r>
            <a:endParaRPr lang="ko-KR" altLang="en-US" dirty="0"/>
          </a:p>
        </p:txBody>
      </p:sp>
      <p:grpSp>
        <p:nvGrpSpPr>
          <p:cNvPr id="6" name="그룹 5"/>
          <p:cNvGrpSpPr/>
          <p:nvPr/>
        </p:nvGrpSpPr>
        <p:grpSpPr>
          <a:xfrm>
            <a:off x="1253827" y="2564904"/>
            <a:ext cx="6486525" cy="3057525"/>
            <a:chOff x="1253827" y="2564904"/>
            <a:chExt cx="6486525" cy="3057525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3827" y="2564904"/>
              <a:ext cx="6486525" cy="3057525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3" name="TextBox 2"/>
            <p:cNvSpPr txBox="1"/>
            <p:nvPr/>
          </p:nvSpPr>
          <p:spPr>
            <a:xfrm>
              <a:off x="3170252" y="5157192"/>
              <a:ext cx="1113715" cy="20005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700" b="1" dirty="0" smtClean="0"/>
                <a:t>CNN Model Process</a:t>
              </a:r>
              <a:endParaRPr lang="ko-KR" altLang="en-US" sz="7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617780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21796" y="620688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>
                <a:solidFill>
                  <a:schemeClr val="bg1"/>
                </a:solidFill>
                <a:latin typeface="바른돋움 3" panose="02020603020101020101" pitchFamily="18" charset="-127"/>
                <a:ea typeface="문체부 제목 돋음체" pitchFamily="49" charset="-127"/>
              </a:rPr>
              <a:t>세부일정</a:t>
            </a:r>
            <a:endParaRPr lang="ko-KR" altLang="en-US" sz="2800" dirty="0">
              <a:solidFill>
                <a:schemeClr val="bg1"/>
              </a:solidFill>
              <a:latin typeface="바른돋움 3" panose="02020603020101020101" pitchFamily="18" charset="-127"/>
              <a:ea typeface="문체부 제목 돋음체" pitchFamily="49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16" name="직사각형 15"/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17" name="직선 연결선 16"/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/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방법</a:t>
            </a:r>
            <a:r>
              <a:rPr lang="en-US" altLang="ko-KR" sz="320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(2)</a:t>
            </a:r>
            <a:endParaRPr lang="ko-KR" altLang="en-US" sz="3200" dirty="0">
              <a:solidFill>
                <a:schemeClr val="tx2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실험 방법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solidFill>
                  <a:srgbClr val="0000FF"/>
                </a:solidFill>
                <a:latin typeface="+mn-ea"/>
              </a:rPr>
              <a:t>  </a:t>
            </a:r>
            <a:r>
              <a:rPr lang="en-US" altLang="ko-KR" sz="1600" i="1" dirty="0">
                <a:latin typeface="+mn-ea"/>
              </a:rPr>
              <a:t>- </a:t>
            </a:r>
            <a:r>
              <a:rPr lang="ko-KR" altLang="en-US" sz="1600" i="1" dirty="0" smtClean="0">
                <a:latin typeface="+mn-ea"/>
              </a:rPr>
              <a:t>전류 </a:t>
            </a:r>
            <a:r>
              <a:rPr lang="ko-KR" altLang="en-US" sz="1600" i="1" dirty="0" err="1" smtClean="0">
                <a:latin typeface="+mn-ea"/>
              </a:rPr>
              <a:t>투입후</a:t>
            </a:r>
            <a:r>
              <a:rPr lang="ko-KR" altLang="en-US" sz="1600" i="1" dirty="0" smtClean="0">
                <a:latin typeface="+mn-ea"/>
              </a:rPr>
              <a:t> 오차 범위 측정</a:t>
            </a:r>
            <a:endParaRPr lang="en-US" altLang="ko-KR" sz="1600" i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latin typeface="+mn-ea"/>
              </a:rPr>
              <a:t>  </a:t>
            </a:r>
            <a:r>
              <a:rPr lang="en-US" altLang="ko-KR" sz="1600" i="1" dirty="0">
                <a:latin typeface="+mn-ea"/>
              </a:rPr>
              <a:t>- </a:t>
            </a:r>
            <a:r>
              <a:rPr lang="ko-KR" altLang="en-US" sz="1600" i="1" dirty="0" err="1" smtClean="0">
                <a:latin typeface="+mn-ea"/>
              </a:rPr>
              <a:t>계전</a:t>
            </a:r>
            <a:r>
              <a:rPr lang="ko-KR" altLang="en-US" sz="1600" i="1" dirty="0" smtClean="0">
                <a:latin typeface="+mn-ea"/>
              </a:rPr>
              <a:t> 시간 측정</a:t>
            </a:r>
            <a:r>
              <a:rPr lang="en-US" altLang="ko-KR" sz="1600" i="1" dirty="0" smtClean="0">
                <a:latin typeface="+mn-ea"/>
              </a:rPr>
              <a:t> </a:t>
            </a: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507382" y="2437900"/>
            <a:ext cx="2898076" cy="3079332"/>
            <a:chOff x="507382" y="2708920"/>
            <a:chExt cx="2898076" cy="2313548"/>
          </a:xfrm>
        </p:grpSpPr>
        <p:pic>
          <p:nvPicPr>
            <p:cNvPr id="10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7382" y="2708920"/>
              <a:ext cx="2898076" cy="19442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2" name="TextBox 1"/>
            <p:cNvSpPr txBox="1"/>
            <p:nvPr/>
          </p:nvSpPr>
          <p:spPr>
            <a:xfrm>
              <a:off x="971600" y="4653136"/>
              <a:ext cx="2160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 err="1" smtClean="0"/>
                <a:t>오미크론</a:t>
              </a:r>
              <a:r>
                <a:rPr lang="ko-KR" altLang="en-US" dirty="0" smtClean="0"/>
                <a:t> </a:t>
              </a:r>
              <a:r>
                <a:rPr lang="en-US" altLang="ko-KR" dirty="0" smtClean="0"/>
                <a:t>CMC353</a:t>
              </a:r>
              <a:endParaRPr lang="ko-KR" altLang="en-US" dirty="0"/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16"/>
          <a:stretch/>
        </p:blipFill>
        <p:spPr>
          <a:xfrm>
            <a:off x="3644854" y="2403431"/>
            <a:ext cx="4787915" cy="2531177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4958691" y="5085184"/>
            <a:ext cx="2160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전류 투입 </a:t>
            </a:r>
            <a:r>
              <a:rPr lang="en-US" altLang="ko-KR" dirty="0" smtClean="0"/>
              <a:t>S/W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023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dirty="0" smtClean="0">
                <a:latin typeface="+mn-ea"/>
              </a:rPr>
              <a:t>  H/W </a:t>
            </a:r>
            <a:r>
              <a:rPr lang="ko-KR" altLang="en-US" sz="2000" dirty="0" smtClean="0">
                <a:latin typeface="+mn-ea"/>
              </a:rPr>
              <a:t>구성</a:t>
            </a:r>
            <a:r>
              <a:rPr lang="ko-KR" altLang="en-US" sz="2000" dirty="0" smtClean="0">
                <a:solidFill>
                  <a:srgbClr val="0000FF"/>
                </a:solidFill>
                <a:latin typeface="+mn-ea"/>
              </a:rPr>
              <a:t> </a:t>
            </a:r>
            <a:endParaRPr lang="en-US" altLang="ko-KR" sz="2000" dirty="0" smtClean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2000" dirty="0" smtClean="0">
                <a:solidFill>
                  <a:srgbClr val="0000FF"/>
                </a:solidFill>
                <a:latin typeface="+mn-ea"/>
              </a:rPr>
              <a:t>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88" y="1626876"/>
            <a:ext cx="2204864" cy="22048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4688" y="3789040"/>
            <a:ext cx="22048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smtClean="0"/>
              <a:t>STM32 MCU</a:t>
            </a:r>
          </a:p>
          <a:p>
            <a:pPr algn="ctr"/>
            <a:r>
              <a:rPr lang="en-US" altLang="ko-KR" sz="1100" dirty="0" smtClean="0"/>
              <a:t>MAIN BOARD</a:t>
            </a:r>
            <a:endParaRPr lang="ko-KR" altLang="en-US" sz="1100" dirty="0"/>
          </a:p>
        </p:txBody>
      </p:sp>
      <p:sp>
        <p:nvSpPr>
          <p:cNvPr id="13" name="TextBox 12"/>
          <p:cNvSpPr txBox="1"/>
          <p:nvPr/>
        </p:nvSpPr>
        <p:spPr>
          <a:xfrm>
            <a:off x="1215072" y="2654982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rgbClr val="FFFF00"/>
                </a:solidFill>
              </a:rPr>
              <a:t>1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177150" y="2636912"/>
            <a:ext cx="360040" cy="36004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827584" y="1829041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FF00"/>
                </a:solidFill>
              </a:rPr>
              <a:t>2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683568" y="1844824"/>
            <a:ext cx="576064" cy="36004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/>
          <p:cNvSpPr/>
          <p:nvPr/>
        </p:nvSpPr>
        <p:spPr>
          <a:xfrm>
            <a:off x="2267744" y="1916832"/>
            <a:ext cx="576064" cy="812476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2411760" y="2138404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FF00"/>
                </a:solidFill>
              </a:rPr>
              <a:t>3</a:t>
            </a:r>
            <a:endParaRPr lang="ko-KR" altLang="en-US" dirty="0">
              <a:solidFill>
                <a:srgbClr val="FFFF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4688" y="4437112"/>
            <a:ext cx="71236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 smtClean="0"/>
              <a:t>PC</a:t>
            </a:r>
            <a:r>
              <a:rPr lang="ko-KR" altLang="en-US" dirty="0" smtClean="0"/>
              <a:t>로 데이터를 전송하기 위한 </a:t>
            </a:r>
            <a:r>
              <a:rPr lang="en-US" altLang="ko-KR" dirty="0" smtClean="0"/>
              <a:t>RS485 SERIAL </a:t>
            </a:r>
            <a:r>
              <a:rPr lang="ko-KR" altLang="en-US" dirty="0" smtClean="0"/>
              <a:t>통신 포트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en-US" altLang="ko-KR" dirty="0" smtClean="0"/>
              <a:t>CT(Current Transformer)</a:t>
            </a:r>
            <a:r>
              <a:rPr lang="ko-KR" altLang="en-US" dirty="0" smtClean="0"/>
              <a:t>로부터 전류데이터 </a:t>
            </a:r>
            <a:r>
              <a:rPr lang="en-US" altLang="ko-KR" dirty="0" smtClean="0"/>
              <a:t>INPUT </a:t>
            </a:r>
            <a:r>
              <a:rPr lang="ko-KR" altLang="en-US" dirty="0" smtClean="0"/>
              <a:t>포트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전류의 이상</a:t>
            </a:r>
            <a:r>
              <a:rPr lang="en-US" altLang="ko-KR" dirty="0" smtClean="0"/>
              <a:t>(TRIP)</a:t>
            </a:r>
            <a:r>
              <a:rPr lang="ko-KR" altLang="en-US" dirty="0" smtClean="0"/>
              <a:t>시 작동하는 </a:t>
            </a:r>
            <a:r>
              <a:rPr lang="en-US" altLang="ko-KR" dirty="0" smtClean="0"/>
              <a:t>RELAY</a:t>
            </a:r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50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 smtClean="0">
                <a:latin typeface="+mn-ea"/>
              </a:rPr>
              <a:t>S/W </a:t>
            </a:r>
            <a:r>
              <a:rPr lang="ko-KR" altLang="en-US" sz="2000" b="1" dirty="0" smtClean="0">
                <a:latin typeface="+mn-ea"/>
              </a:rPr>
              <a:t>개발</a:t>
            </a:r>
            <a:endParaRPr lang="en-US" altLang="ko-KR" sz="2000" b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solidFill>
                  <a:srgbClr val="0000FF"/>
                </a:solidFill>
                <a:latin typeface="+mn-ea"/>
              </a:rPr>
              <a:t>  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3" name="KakaoTalk_20211104_162324777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9838" y="1412776"/>
            <a:ext cx="7672267" cy="43224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9592" y="5805264"/>
            <a:ext cx="7272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전류 업데이트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5821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412776"/>
            <a:ext cx="3433321" cy="2064976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667A4905-2CAF-4F7D-9F00-D1E67697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7F1735-76E7-4572-8B2E-9E571AA161B1}" type="slidenum">
              <a:rPr lang="ko-KR" altLang="en-US" smtClean="0"/>
              <a:t>9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1F6C42A-2E6A-4381-859E-2AD391CD41DC}"/>
              </a:ext>
            </a:extLst>
          </p:cNvPr>
          <p:cNvGrpSpPr/>
          <p:nvPr/>
        </p:nvGrpSpPr>
        <p:grpSpPr>
          <a:xfrm>
            <a:off x="-23601" y="761647"/>
            <a:ext cx="9144000" cy="76200"/>
            <a:chOff x="0" y="3756786"/>
            <a:chExt cx="9144000" cy="762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0EDDC41-E781-4B41-A33C-AA3F79338B70}"/>
                </a:ext>
              </a:extLst>
            </p:cNvPr>
            <p:cNvSpPr/>
            <p:nvPr/>
          </p:nvSpPr>
          <p:spPr>
            <a:xfrm>
              <a:off x="179513" y="3756786"/>
              <a:ext cx="5187280" cy="76200"/>
            </a:xfrm>
            <a:prstGeom prst="rect">
              <a:avLst/>
            </a:prstGeom>
            <a:solidFill>
              <a:srgbClr val="00509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bg1"/>
                </a:solidFill>
                <a:latin typeface="-윤고딕340" panose="02030504000101010101" pitchFamily="18" charset="-127"/>
                <a:ea typeface="-윤고딕340" panose="02030504000101010101" pitchFamily="18" charset="-127"/>
              </a:endParaRPr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xmlns="" id="{3A8ED5E1-9853-4808-AA99-DF35DA063514}"/>
                </a:ext>
              </a:extLst>
            </p:cNvPr>
            <p:cNvCxnSpPr/>
            <p:nvPr/>
          </p:nvCxnSpPr>
          <p:spPr>
            <a:xfrm>
              <a:off x="0" y="3756786"/>
              <a:ext cx="9144000" cy="0"/>
            </a:xfrm>
            <a:prstGeom prst="line">
              <a:avLst/>
            </a:prstGeom>
            <a:ln w="15875">
              <a:solidFill>
                <a:srgbClr val="00509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B67FC5A-0BA4-445D-ADE5-B1C470F2F799}"/>
              </a:ext>
            </a:extLst>
          </p:cNvPr>
          <p:cNvSpPr txBox="1"/>
          <p:nvPr/>
        </p:nvSpPr>
        <p:spPr>
          <a:xfrm>
            <a:off x="299927" y="105444"/>
            <a:ext cx="81965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tx2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연구 개발 진행 내용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FA87A73-3FF2-4334-AD42-AEC104EEA300}"/>
              </a:ext>
            </a:extLst>
          </p:cNvPr>
          <p:cNvSpPr txBox="1"/>
          <p:nvPr/>
        </p:nvSpPr>
        <p:spPr>
          <a:xfrm>
            <a:off x="155912" y="944638"/>
            <a:ext cx="8706254" cy="387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 smtClean="0">
                <a:latin typeface="+mn-ea"/>
              </a:rPr>
              <a:t>실험 결과</a:t>
            </a: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048" y="1628800"/>
            <a:ext cx="2420888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99927" y="3347700"/>
            <a:ext cx="8562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정상파형 데이터</a:t>
            </a:r>
            <a:endParaRPr lang="ko-KR" alt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5048" y="3789040"/>
            <a:ext cx="2420888" cy="1962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83568" y="1331476"/>
            <a:ext cx="7812866" cy="23855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683568" y="3717032"/>
            <a:ext cx="7812866" cy="23855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861048"/>
            <a:ext cx="3168352" cy="189087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02249" y="5731878"/>
            <a:ext cx="85622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역</a:t>
            </a:r>
            <a:r>
              <a:rPr lang="ko-KR" altLang="en-US" dirty="0"/>
              <a:t>상</a:t>
            </a:r>
            <a:r>
              <a:rPr lang="ko-KR" altLang="en-US" dirty="0" smtClean="0"/>
              <a:t>파형 데이터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403648" y="6093296"/>
            <a:ext cx="6336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1</a:t>
            </a:r>
            <a:r>
              <a:rPr lang="ko-KR" altLang="en-US" b="1" dirty="0" smtClean="0"/>
              <a:t>주기 업데이트된 전류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학습데이터</a:t>
            </a:r>
            <a:r>
              <a:rPr lang="en-US" altLang="ko-KR" b="1" dirty="0" smtClean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304669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8E678091357F24E8F48B77CA27B8190" ma:contentTypeVersion="10" ma:contentTypeDescription="새 문서를 만듭니다." ma:contentTypeScope="" ma:versionID="6214b655059a3f220a35174d05e9def0">
  <xsd:schema xmlns:xsd="http://www.w3.org/2001/XMLSchema" xmlns:xs="http://www.w3.org/2001/XMLSchema" xmlns:p="http://schemas.microsoft.com/office/2006/metadata/properties" xmlns:ns2="df922d41-91bf-45f8-8b2c-e1591bc010d5" targetNamespace="http://schemas.microsoft.com/office/2006/metadata/properties" ma:root="true" ma:fieldsID="f68fc4224146a5b1fae48ae4f549800b" ns2:_="">
    <xsd:import namespace="df922d41-91bf-45f8-8b2c-e1591bc010d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f922d41-91bf-45f8-8b2c-e1591bc010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025E80-6017-4340-852A-AD128310F2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FA2EDF-CBB7-475B-B0D9-861160A98246}">
  <ds:schemaRefs>
    <ds:schemaRef ds:uri="http://schemas.microsoft.com/office/infopath/2007/PartnerControls"/>
    <ds:schemaRef ds:uri="http://schemas.microsoft.com/office/2006/metadata/properties"/>
    <ds:schemaRef ds:uri="df922d41-91bf-45f8-8b2c-e1591bc010d5"/>
    <ds:schemaRef ds:uri="http://schemas.microsoft.com/office/2006/documentManagement/types"/>
    <ds:schemaRef ds:uri="http://purl.org/dc/terms/"/>
    <ds:schemaRef ds:uri="http://purl.org/dc/dcmitype/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752C289-7328-4F4C-BE3C-6FF959ED22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f922d41-91bf-45f8-8b2c-e1591bc010d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9248</TotalTime>
  <Words>642</Words>
  <Application>Microsoft Office PowerPoint</Application>
  <PresentationFormat>화면 슬라이드 쇼(4:3)</PresentationFormat>
  <Paragraphs>168</Paragraphs>
  <Slides>12</Slides>
  <Notes>6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Kised</dc:creator>
  <cp:lastModifiedBy>Windows 사용자</cp:lastModifiedBy>
  <cp:revision>374</cp:revision>
  <cp:lastPrinted>2019-09-16T00:28:29Z</cp:lastPrinted>
  <dcterms:created xsi:type="dcterms:W3CDTF">2017-03-29T07:13:25Z</dcterms:created>
  <dcterms:modified xsi:type="dcterms:W3CDTF">2021-11-04T07:37:29Z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0x01010048E678091357F24E8F48B77CA27B8190</vt:lpwstr>
  </property>
</Properties>
</file>

<file path=docProps/thumbnail.jpeg>
</file>